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8"/>
  </p:notesMasterIdLst>
  <p:sldIdLst>
    <p:sldId id="272" r:id="rId3"/>
    <p:sldId id="295" r:id="rId4"/>
    <p:sldId id="296" r:id="rId5"/>
    <p:sldId id="297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6" userDrawn="1">
          <p15:clr>
            <a:srgbClr val="A4A3A4"/>
          </p15:clr>
        </p15:guide>
        <p15:guide id="2" pos="1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7F7F7F"/>
    <a:srgbClr val="FFFFFF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0"/>
    <p:restoredTop sz="95032"/>
  </p:normalViewPr>
  <p:slideViewPr>
    <p:cSldViewPr snapToGrid="0" snapToObjects="1" showGuides="1">
      <p:cViewPr varScale="1">
        <p:scale>
          <a:sx n="104" d="100"/>
          <a:sy n="104" d="100"/>
        </p:scale>
        <p:origin x="1880" y="192"/>
      </p:cViewPr>
      <p:guideLst>
        <p:guide orient="horz" pos="1616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47518-BA4C-3B4E-94F6-841B238D664E}" type="datetimeFigureOut">
              <a:rPr kumimoji="1" lang="ja-JP" altLang="en-US" smtClean="0"/>
              <a:t>2022/6/6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D0537-627E-234B-A598-D024807059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8080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続きまして、第２部フェローシップ制度の各領域分野説明に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移ります。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「南部・アインシュタイン フェローシップ」分野について、大阪市立大学　理学研究科　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荻尾　彰一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教授よりお話頂きます。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657371-4A46-475B-B3A4-DF4D729F89B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687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D0537-627E-234B-A598-D0248070595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6492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D0537-627E-234B-A598-D0248070595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721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CB55-1616-BB49-B951-D4654BB31FD0}" type="datetimeFigureOut">
              <a:rPr kumimoji="1" lang="ja-JP" altLang="en-US" smtClean="0"/>
              <a:t>2022/6/6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0992-D414-7D43-91E7-FA1F5282D0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996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CB55-1616-BB49-B951-D4654BB31FD0}" type="datetimeFigureOut">
              <a:rPr kumimoji="1" lang="ja-JP" altLang="en-US" smtClean="0"/>
              <a:t>2022/6/6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0992-D414-7D43-91E7-FA1F5282D0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1917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CB55-1616-BB49-B951-D4654BB31FD0}" type="datetimeFigureOut">
              <a:rPr kumimoji="1" lang="ja-JP" altLang="en-US" smtClean="0"/>
              <a:t>2022/6/6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0992-D414-7D43-91E7-FA1F5282D0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9810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1FAD29-B18F-42D9-BB43-3DD6BBCD4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755E6C7-B6C2-4E89-83B4-15887A6D2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010A2B-A762-45C7-9F4D-50B80EFEB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A3687-CCDE-46A7-9FE9-7BF81EE92965}" type="datetimeFigureOut">
              <a:rPr kumimoji="1" lang="ja-JP" altLang="en-US" smtClean="0"/>
              <a:t>2022/6/6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9F4542-C2FB-4B35-9AD7-013A846E9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329B2F-1342-41E3-A663-448D6CA0E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6DEC-2594-4D0F-8939-E3A65259D3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454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AF6262-BD63-4D96-8539-CA0764A79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1946AC-C571-4C8C-B955-BFC200B35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8762ED5-9FCD-4B7E-A073-97B06B980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A3687-CCDE-46A7-9FE9-7BF81EE92965}" type="datetimeFigureOut">
              <a:rPr kumimoji="1" lang="ja-JP" altLang="en-US" smtClean="0"/>
              <a:t>2022/6/6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C1CBCA4-A17A-4122-871D-30058B9F1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E20FE0-3E5C-4432-98B8-32A8215DE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6DEC-2594-4D0F-8939-E3A65259D3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5105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0BDA8E-ECD2-4A08-950D-7002F5CC9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CC6E4F-DA28-4EB5-9A23-A3D165162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236D2D-493A-4E05-A367-D7219DC4C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A3687-CCDE-46A7-9FE9-7BF81EE92965}" type="datetimeFigureOut">
              <a:rPr kumimoji="1" lang="ja-JP" altLang="en-US" smtClean="0"/>
              <a:t>2022/6/6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01A9335-F98B-4E21-A739-DF658B84D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AFFB31-87E1-45D6-9008-600C57714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6DEC-2594-4D0F-8939-E3A65259D3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09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6E3C87-E0DF-453A-94C2-283A7E16E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A3D461B-144E-4233-81B0-6D3C2102AD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A4F22C6-1CFE-4A72-A035-FAB687761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C32B020-1256-472C-9C2A-B1B5576DD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A3687-CCDE-46A7-9FE9-7BF81EE92965}" type="datetimeFigureOut">
              <a:rPr kumimoji="1" lang="ja-JP" altLang="en-US" smtClean="0"/>
              <a:t>2022/6/6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FFD420D-6B09-4FBF-B847-230094E9E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166DFA2-28B7-4745-92E3-16E1F8C90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6DEC-2594-4D0F-8939-E3A65259D3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0220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93E784-2DA3-4F8B-8A8B-6E05FCB1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F5FFEEA-23BF-4D4B-BDC0-E5AE6F279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EFBCA5-9741-4768-B659-C67F5AC4B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1D5E324-10A5-4B1C-B634-D9E5BC2180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CE8201B-8855-4B79-A871-6DFA4A0B65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13DDC21-A091-4321-807D-765FC6711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A3687-CCDE-46A7-9FE9-7BF81EE92965}" type="datetimeFigureOut">
              <a:rPr kumimoji="1" lang="ja-JP" altLang="en-US" smtClean="0"/>
              <a:t>2022/6/6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E174E64-BFBB-41DD-9DBE-AE8A2869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099AE8E-005F-4267-B216-1EECB743D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6DEC-2594-4D0F-8939-E3A65259D3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2803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4C37E7-339B-4780-AA9B-54D60A50C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9AE6EE2-11B3-44EE-8DA7-54D200E0E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A3687-CCDE-46A7-9FE9-7BF81EE92965}" type="datetimeFigureOut">
              <a:rPr kumimoji="1" lang="ja-JP" altLang="en-US" smtClean="0"/>
              <a:t>2022/6/6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A3CB54C-DD39-4591-946E-3FD3D5379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B0F090A-C007-4A83-BD1D-20F6DFAA4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6DEC-2594-4D0F-8939-E3A65259D3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4579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BE193AE-A77C-4236-9E1D-301AF003C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A3687-CCDE-46A7-9FE9-7BF81EE92965}" type="datetimeFigureOut">
              <a:rPr kumimoji="1" lang="ja-JP" altLang="en-US" smtClean="0"/>
              <a:t>2022/6/6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729E2D5-6DC7-4BF4-BD57-863EC578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D694CF3-DDF7-4A52-BD79-599419A28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6DEC-2594-4D0F-8939-E3A65259D3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2936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4BCB52-3795-4624-AAD0-B4D11901B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7E168C-0445-4648-A646-95A221053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70EAFC8-64F8-4330-A233-6D54E55FD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E67DD80-CA3A-4F6C-B270-8C48B8C9C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A3687-CCDE-46A7-9FE9-7BF81EE92965}" type="datetimeFigureOut">
              <a:rPr kumimoji="1" lang="ja-JP" altLang="en-US" smtClean="0"/>
              <a:t>2022/6/6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231834C-CD4A-4B8B-98BF-88962FB4B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D937E01-481D-4706-B80F-6AB9A04C2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6DEC-2594-4D0F-8939-E3A65259D3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213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CB55-1616-BB49-B951-D4654BB31FD0}" type="datetimeFigureOut">
              <a:rPr kumimoji="1" lang="ja-JP" altLang="en-US" smtClean="0"/>
              <a:t>2022/6/6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0992-D414-7D43-91E7-FA1F5282D0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609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0C3F7C-F3C5-48AB-A8EE-03411942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9530ADD-1179-43DC-AAC8-126D3E0323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22E639D-2F66-47E0-8D73-AB4659103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DC4CF4-867F-4470-99CA-6BA9AB185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A3687-CCDE-46A7-9FE9-7BF81EE92965}" type="datetimeFigureOut">
              <a:rPr kumimoji="1" lang="ja-JP" altLang="en-US" smtClean="0"/>
              <a:t>2022/6/6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8DADE41-A27F-47B6-B37F-0F1D2F32C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B7FBEAE-DB22-4EFF-BC2B-9F784290E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6DEC-2594-4D0F-8939-E3A65259D3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6023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E80D44-42ED-423C-A533-86F7460B2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F445F15-8C3A-42E8-83B3-F98B5FAB3C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142ED93-D6D4-452A-A59F-3010CA6B3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A3687-CCDE-46A7-9FE9-7BF81EE92965}" type="datetimeFigureOut">
              <a:rPr kumimoji="1" lang="ja-JP" altLang="en-US" smtClean="0"/>
              <a:t>2022/6/6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6DD583-23A9-4926-99CC-E6CA88502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E9072AE-8307-4091-9B73-3E48A403D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6DEC-2594-4D0F-8939-E3A65259D3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160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F6F3BA6-96E8-46FD-958A-F357A7590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51DAE38-0222-412E-8034-2A267EB15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07D534F-2742-4479-8529-4DA8B0361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A3687-CCDE-46A7-9FE9-7BF81EE92965}" type="datetimeFigureOut">
              <a:rPr kumimoji="1" lang="ja-JP" altLang="en-US" smtClean="0"/>
              <a:t>2022/6/6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BB8A0EF-1CAA-4170-8E19-2479705E0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9CA19D0-7166-4D1F-8684-78A477C98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6DEC-2594-4D0F-8939-E3A65259D3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1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CB55-1616-BB49-B951-D4654BB31FD0}" type="datetimeFigureOut">
              <a:rPr kumimoji="1" lang="ja-JP" altLang="en-US" smtClean="0"/>
              <a:t>2022/6/6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0992-D414-7D43-91E7-FA1F5282D0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537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CB55-1616-BB49-B951-D4654BB31FD0}" type="datetimeFigureOut">
              <a:rPr kumimoji="1" lang="ja-JP" altLang="en-US" smtClean="0"/>
              <a:t>2022/6/6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0992-D414-7D43-91E7-FA1F5282D0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082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CB55-1616-BB49-B951-D4654BB31FD0}" type="datetimeFigureOut">
              <a:rPr kumimoji="1" lang="ja-JP" altLang="en-US" smtClean="0"/>
              <a:t>2022/6/6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0992-D414-7D43-91E7-FA1F5282D0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339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CB55-1616-BB49-B951-D4654BB31FD0}" type="datetimeFigureOut">
              <a:rPr kumimoji="1" lang="ja-JP" altLang="en-US" smtClean="0"/>
              <a:t>2022/6/6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0992-D414-7D43-91E7-FA1F5282D0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920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CB55-1616-BB49-B951-D4654BB31FD0}" type="datetimeFigureOut">
              <a:rPr kumimoji="1" lang="ja-JP" altLang="en-US" smtClean="0"/>
              <a:t>2022/6/6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0992-D414-7D43-91E7-FA1F5282D0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8616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CB55-1616-BB49-B951-D4654BB31FD0}" type="datetimeFigureOut">
              <a:rPr kumimoji="1" lang="ja-JP" altLang="en-US" smtClean="0"/>
              <a:t>2022/6/6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0992-D414-7D43-91E7-FA1F5282D0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652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CB55-1616-BB49-B951-D4654BB31FD0}" type="datetimeFigureOut">
              <a:rPr kumimoji="1" lang="ja-JP" altLang="en-US" smtClean="0"/>
              <a:t>2022/6/6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0992-D414-7D43-91E7-FA1F5282D0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166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BCB55-1616-BB49-B951-D4654BB31FD0}" type="datetimeFigureOut">
              <a:rPr kumimoji="1" lang="ja-JP" altLang="en-US" smtClean="0"/>
              <a:t>2022/6/6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0992-D414-7D43-91E7-FA1F5282D0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27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0FA7A39-F2C3-46DF-B92F-A190A285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1AE609A-8E9A-4C21-837B-0EF0B1C0A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E42047A-B227-422F-B454-D4ACF5B296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A3687-CCDE-46A7-9FE9-7BF81EE92965}" type="datetimeFigureOut">
              <a:rPr kumimoji="1" lang="ja-JP" altLang="en-US" smtClean="0"/>
              <a:t>2022/6/6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A18DA0-4C0A-4060-9099-9B19D30C6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29AB62-A231-4388-B415-A15E56FCB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C6DEC-2594-4D0F-8939-E3A65259D3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897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ADC9BF4-7643-459E-A990-2A41FE959B1E}"/>
              </a:ext>
            </a:extLst>
          </p:cNvPr>
          <p:cNvSpPr/>
          <p:nvPr/>
        </p:nvSpPr>
        <p:spPr>
          <a:xfrm>
            <a:off x="0" y="857251"/>
            <a:ext cx="9144000" cy="399326"/>
          </a:xfrm>
          <a:prstGeom prst="rect">
            <a:avLst/>
          </a:prstGeom>
          <a:solidFill>
            <a:srgbClr val="D4BD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3216280-B0A5-42BC-8792-ECDC7601B3DF}"/>
              </a:ext>
            </a:extLst>
          </p:cNvPr>
          <p:cNvSpPr txBox="1"/>
          <p:nvPr/>
        </p:nvSpPr>
        <p:spPr>
          <a:xfrm>
            <a:off x="7768078" y="5104635"/>
            <a:ext cx="1847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endParaRPr kumimoji="1" lang="en-US" altLang="ja-JP" sz="1500" b="1" dirty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algn="ctr" defTabSz="685800"/>
            <a:endParaRPr kumimoji="1" lang="en-US" altLang="ja-JP" sz="1500" b="1" dirty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9584DB5-5985-4F75-BBC6-E604557A4950}"/>
              </a:ext>
            </a:extLst>
          </p:cNvPr>
          <p:cNvSpPr txBox="1"/>
          <p:nvPr/>
        </p:nvSpPr>
        <p:spPr>
          <a:xfrm>
            <a:off x="131663" y="2095943"/>
            <a:ext cx="8880675" cy="26891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 defTabSz="685800"/>
            <a:endParaRPr kumimoji="1" lang="en-US" altLang="ja-JP" sz="1125" dirty="0">
              <a:solidFill>
                <a:prstClr val="black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defTabSz="685800"/>
            <a:r>
              <a:rPr kumimoji="1" lang="ja-JP" altLang="en-US" sz="3750" u="sng" dirty="0">
                <a:solidFill>
                  <a:prstClr val="black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第２部　各領域分野説明</a:t>
            </a:r>
            <a:endParaRPr kumimoji="1" lang="en-US" altLang="ja-JP" sz="3750" dirty="0">
              <a:solidFill>
                <a:prstClr val="black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defTabSz="685800"/>
            <a:endParaRPr kumimoji="1" lang="en-US" altLang="ja-JP" sz="3000" dirty="0">
              <a:solidFill>
                <a:prstClr val="black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defTabSz="685800"/>
            <a:r>
              <a:rPr kumimoji="1" lang="ja-JP" altLang="en-US" sz="3000" dirty="0">
                <a:solidFill>
                  <a:prstClr val="black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「南部・アインシュタイン フェローシップ」</a:t>
            </a:r>
            <a:endParaRPr kumimoji="1" lang="en-US" altLang="ja-JP" sz="3000" dirty="0">
              <a:solidFill>
                <a:prstClr val="black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defTabSz="685800"/>
            <a:r>
              <a:rPr kumimoji="1" lang="ja-JP" altLang="en-US" sz="3000" dirty="0">
                <a:solidFill>
                  <a:prstClr val="black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　　　</a:t>
            </a:r>
            <a:endParaRPr kumimoji="1" lang="en-US" altLang="ja-JP" sz="3000" dirty="0">
              <a:solidFill>
                <a:prstClr val="black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defTabSz="685800"/>
            <a:r>
              <a:rPr kumimoji="1" lang="ja-JP" altLang="en-US" sz="3000" dirty="0">
                <a:solidFill>
                  <a:prstClr val="black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　　　</a:t>
            </a:r>
            <a:r>
              <a:rPr kumimoji="1" lang="ja-JP" altLang="en-US" sz="2700" dirty="0">
                <a:solidFill>
                  <a:prstClr val="black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大阪公立大学　理学研究科　教授　坪田　誠</a:t>
            </a:r>
            <a:r>
              <a:rPr kumimoji="1" lang="ja-JP" altLang="en-US" sz="3000" dirty="0">
                <a:solidFill>
                  <a:prstClr val="black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　　　　　</a:t>
            </a:r>
            <a:endParaRPr kumimoji="1" lang="en-US" altLang="ja-JP" sz="3000" dirty="0">
              <a:solidFill>
                <a:prstClr val="black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ADC9BF4-7643-459E-A990-2A41FE959B1E}"/>
              </a:ext>
            </a:extLst>
          </p:cNvPr>
          <p:cNvSpPr/>
          <p:nvPr/>
        </p:nvSpPr>
        <p:spPr>
          <a:xfrm>
            <a:off x="0" y="5635550"/>
            <a:ext cx="9144000" cy="399326"/>
          </a:xfrm>
          <a:prstGeom prst="rect">
            <a:avLst/>
          </a:prstGeom>
          <a:solidFill>
            <a:srgbClr val="D4BD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pic>
        <p:nvPicPr>
          <p:cNvPr id="3" name="オーディオ 2">
            <a:hlinkClick r:id="" action="ppaction://media"/>
            <a:extLst>
              <a:ext uri="{FF2B5EF4-FFF2-40B4-BE49-F238E27FC236}">
                <a16:creationId xmlns:a16="http://schemas.microsoft.com/office/drawing/2014/main" id="{552EFF70-A808-6745-CE47-A3D1DC01E0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77"/>
    </mc:Choice>
    <mc:Fallback>
      <p:transition spd="slow" advTm="58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2F356B5-C335-0A4F-AF96-11D81B49DB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r="35763"/>
          <a:stretch/>
        </p:blipFill>
        <p:spPr bwMode="auto">
          <a:xfrm>
            <a:off x="2" y="1"/>
            <a:ext cx="2771774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D95A5F3-6863-D947-932A-0CA47E36F5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3" r="35361"/>
          <a:stretch/>
        </p:blipFill>
        <p:spPr bwMode="auto">
          <a:xfrm>
            <a:off x="6435350" y="10"/>
            <a:ext cx="2708650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30EB164-C68D-4040-B873-878191EA89A4}"/>
              </a:ext>
            </a:extLst>
          </p:cNvPr>
          <p:cNvSpPr/>
          <p:nvPr/>
        </p:nvSpPr>
        <p:spPr>
          <a:xfrm>
            <a:off x="0" y="-8250"/>
            <a:ext cx="9144005" cy="6858000"/>
          </a:xfrm>
          <a:prstGeom prst="rect">
            <a:avLst/>
          </a:prstGeom>
          <a:solidFill>
            <a:srgbClr val="7F7F7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F4EBE2C-35BF-3C49-ABF3-3F818B101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977" y="0"/>
            <a:ext cx="6993229" cy="19610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kumimoji="1" lang="ja-JP" altLang="en-US" sz="2400" kern="1200" dirty="0">
                <a:solidFill>
                  <a:srgbClr val="0070C0"/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量子分野</a:t>
            </a:r>
            <a:br>
              <a:rPr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kumimoji="1" lang="ja-JP" altLang="en-US" sz="2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南部・アインシュタイン　フェローシップ</a:t>
            </a:r>
          </a:p>
        </p:txBody>
      </p:sp>
      <p:sp>
        <p:nvSpPr>
          <p:cNvPr id="6" name="字幕 2">
            <a:extLst>
              <a:ext uri="{FF2B5EF4-FFF2-40B4-BE49-F238E27FC236}">
                <a16:creationId xmlns:a16="http://schemas.microsoft.com/office/drawing/2014/main" id="{08E2784A-C955-F14E-B924-2CDD749B32F4}"/>
              </a:ext>
            </a:extLst>
          </p:cNvPr>
          <p:cNvSpPr txBox="1">
            <a:spLocks/>
          </p:cNvSpPr>
          <p:nvPr/>
        </p:nvSpPr>
        <p:spPr>
          <a:xfrm>
            <a:off x="2685246" y="2717619"/>
            <a:ext cx="4874654" cy="3644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200"/>
              </a:lnSpc>
              <a:buNone/>
            </a:pPr>
            <a:r>
              <a:rPr lang="ja-JP" alt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「量子」を起点に、</a:t>
            </a:r>
            <a:endParaRPr lang="en-US" altLang="ja-JP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lnSpc>
                <a:spcPts val="1200"/>
              </a:lnSpc>
              <a:buNone/>
            </a:pPr>
            <a:r>
              <a:rPr lang="ja-JP" alt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幅広い学問領域の知と価値観に触れ、</a:t>
            </a:r>
            <a:endParaRPr lang="en-US" altLang="ja-JP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lnSpc>
                <a:spcPts val="1200"/>
              </a:lnSpc>
              <a:buNone/>
            </a:pPr>
            <a:r>
              <a:rPr lang="ja-JP" alt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俯瞰的視点に立ち、</a:t>
            </a:r>
            <a:endParaRPr lang="en-US" altLang="ja-JP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lnSpc>
                <a:spcPts val="1200"/>
              </a:lnSpc>
              <a:buNone/>
            </a:pPr>
            <a:r>
              <a:rPr lang="ja-JP" alt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既成概念にとらわれない自由な発想に基づく</a:t>
            </a:r>
            <a:endParaRPr lang="en-US" altLang="ja-JP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lnSpc>
                <a:spcPts val="1200"/>
              </a:lnSpc>
              <a:buNone/>
            </a:pPr>
            <a:r>
              <a:rPr lang="ja-JP" alt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新しい価値創造（パラダイムシフト）を</a:t>
            </a:r>
            <a:endParaRPr lang="en-US" altLang="ja-JP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lnSpc>
                <a:spcPts val="1200"/>
              </a:lnSpc>
              <a:buNone/>
            </a:pPr>
            <a:r>
              <a:rPr lang="ja-JP" alt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協創できる高度研究人材の育成を目指す</a:t>
            </a:r>
            <a:endParaRPr lang="en-US" altLang="ja-JP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lnSpc>
                <a:spcPts val="1200"/>
              </a:lnSpc>
              <a:buNone/>
            </a:pPr>
            <a:endParaRPr lang="en-US" altLang="ja-JP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幅広い科学・技術の学問分野を対象に</a:t>
            </a:r>
            <a:endParaRPr lang="en-US" altLang="ja-JP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研究活動を支援</a:t>
            </a:r>
            <a:endParaRPr lang="en-US" altLang="ja-JP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　　　＋</a:t>
            </a:r>
            <a:endParaRPr lang="en-US" altLang="ja-JP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研究力向上・キャリアパス支援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94860" y="6060278"/>
            <a:ext cx="176850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南部　陽一郎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970260" y="6069803"/>
            <a:ext cx="201499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アインシュタイン</a:t>
            </a:r>
            <a:endParaRPr kumimoji="1" lang="ja-JP" altLang="en-US" dirty="0"/>
          </a:p>
        </p:txBody>
      </p:sp>
      <p:pic>
        <p:nvPicPr>
          <p:cNvPr id="9" name="オーディオ 8">
            <a:hlinkClick r:id="" action="ppaction://media"/>
            <a:extLst>
              <a:ext uri="{FF2B5EF4-FFF2-40B4-BE49-F238E27FC236}">
                <a16:creationId xmlns:a16="http://schemas.microsoft.com/office/drawing/2014/main" id="{AEA4B2E8-AC1D-CBE5-5A44-649AE39025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68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168"/>
    </mc:Choice>
    <mc:Fallback>
      <p:transition spd="slow" advTm="431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A6C08C2-4DAB-D34F-B52B-C7B8AD760A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1" r="9091" b="8058"/>
          <a:stretch/>
        </p:blipFill>
        <p:spPr bwMode="auto">
          <a:xfrm>
            <a:off x="2642616" y="10"/>
            <a:ext cx="6501384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2AB8FD9-E0CE-4342-8F76-4B19F6272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84" y="1161288"/>
            <a:ext cx="4898986" cy="1124712"/>
          </a:xfrm>
        </p:spPr>
        <p:txBody>
          <a:bodyPr anchor="b">
            <a:normAutofit/>
          </a:bodyPr>
          <a:lstStyle/>
          <a:p>
            <a:r>
              <a:rPr kumimoji="1" lang="ja-JP" altLang="en-US" sz="2400"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南部陽一郎の着想を支えたもの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667A2B8-058D-B741-8D0E-90D58B256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683" y="2718054"/>
            <a:ext cx="5233837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kumimoji="1" lang="ja-JP" altLang="en-US" sz="1400"/>
              <a:t>ノーベル物理学賞の業績である「自発的対称性の破れ」</a:t>
            </a:r>
            <a:endParaRPr kumimoji="1" lang="en-US" altLang="ja-JP" sz="1400" dirty="0"/>
          </a:p>
          <a:p>
            <a:pPr marL="0" indent="0">
              <a:buNone/>
            </a:pPr>
            <a:r>
              <a:rPr lang="ja-JP" altLang="en-US" sz="1400"/>
              <a:t>＝素粒子物理学おける「パラダイムシフト」</a:t>
            </a:r>
            <a:endParaRPr lang="en-US" altLang="ja-JP" sz="1400" dirty="0"/>
          </a:p>
          <a:p>
            <a:pPr marL="0" indent="0">
              <a:buNone/>
            </a:pPr>
            <a:endParaRPr kumimoji="1" lang="en-US" altLang="ja-JP" sz="1400" dirty="0"/>
          </a:p>
          <a:p>
            <a:pPr marL="0" indent="0">
              <a:buNone/>
            </a:pPr>
            <a:r>
              <a:rPr lang="ja-JP" altLang="en-US" sz="1400"/>
              <a:t>特定の物質が超低温に冷やされた時に電気抵抗がゼロになる「超伝導」をヒントに、「自発的対称性の破れ」という考え方を編み出し、それを素粒子理論に取り入れた。</a:t>
            </a:r>
            <a:endParaRPr lang="en-US" altLang="ja-JP" sz="1400" dirty="0"/>
          </a:p>
          <a:p>
            <a:pPr marL="0" indent="0">
              <a:buNone/>
            </a:pPr>
            <a:r>
              <a:rPr lang="ja-JP" altLang="en-US" sz="1400"/>
              <a:t>超低温物性物理　</a:t>
            </a:r>
            <a:r>
              <a:rPr lang="en-US" altLang="ja-JP" sz="1400" dirty="0">
                <a:sym typeface="Wingdings" pitchFamily="2" charset="2"/>
              </a:rPr>
              <a:t></a:t>
            </a:r>
            <a:r>
              <a:rPr lang="ja-JP" altLang="en-US" sz="1400">
                <a:sym typeface="Wingdings" pitchFamily="2" charset="2"/>
              </a:rPr>
              <a:t>　素粒子物理</a:t>
            </a:r>
            <a:endParaRPr lang="en-US" altLang="ja-JP" sz="1400" dirty="0">
              <a:sym typeface="Wingdings" pitchFamily="2" charset="2"/>
            </a:endParaRPr>
          </a:p>
          <a:p>
            <a:pPr marL="0" indent="0">
              <a:buNone/>
            </a:pPr>
            <a:endParaRPr kumimoji="1" lang="en-US" altLang="ja-JP" sz="1400" dirty="0"/>
          </a:p>
          <a:p>
            <a:pPr marL="0" indent="0">
              <a:buNone/>
            </a:pPr>
            <a:r>
              <a:rPr kumimoji="1" lang="ja-JP" altLang="en-US" sz="1400">
                <a:highlight>
                  <a:srgbClr val="FFFF00"/>
                </a:highlight>
              </a:rPr>
              <a:t>幅広い科学技術の発展と深い理解の両方の土台</a:t>
            </a:r>
            <a:r>
              <a:rPr kumimoji="1" lang="ja-JP" altLang="en-US" sz="1400"/>
              <a:t>に、</a:t>
            </a:r>
            <a:endParaRPr kumimoji="1" lang="en-US" altLang="ja-JP" sz="1400" dirty="0"/>
          </a:p>
          <a:p>
            <a:pPr marL="0" indent="0">
              <a:buNone/>
            </a:pPr>
            <a:r>
              <a:rPr lang="ja-JP" altLang="en-US" sz="1400"/>
              <a:t>優れた着想</a:t>
            </a:r>
            <a:r>
              <a:rPr kumimoji="1" lang="ja-JP" altLang="en-US" sz="1400"/>
              <a:t>があって初めて新しい価値創造　　　　　　　　　（パラダイムシフト）</a:t>
            </a:r>
            <a:r>
              <a:rPr lang="ja-JP" altLang="en-US" sz="1400"/>
              <a:t>が起こる。</a:t>
            </a:r>
            <a:endParaRPr lang="en-US" altLang="ja-JP" sz="1400" dirty="0"/>
          </a:p>
          <a:p>
            <a:pPr marL="0" indent="0">
              <a:buNone/>
            </a:pPr>
            <a:endParaRPr lang="en-US" altLang="ja-JP" sz="1400" dirty="0"/>
          </a:p>
          <a:p>
            <a:pPr marL="0" indent="0">
              <a:buNone/>
            </a:pPr>
            <a:endParaRPr lang="en-US" altLang="ja-JP" sz="9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5CDF9F6-381D-894B-AA6B-FF1D50B9D5CB}"/>
              </a:ext>
            </a:extLst>
          </p:cNvPr>
          <p:cNvSpPr txBox="1"/>
          <p:nvPr/>
        </p:nvSpPr>
        <p:spPr>
          <a:xfrm>
            <a:off x="69850" y="5753638"/>
            <a:ext cx="9004299" cy="103105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kumimoji="1" lang="ja-JP" altLang="en-US" sz="2800"/>
              <a:t>パラダイムシフトのためには</a:t>
            </a:r>
            <a:endParaRPr kumimoji="1" lang="en-US" altLang="ja-JP" sz="2800" dirty="0"/>
          </a:p>
          <a:p>
            <a:pPr algn="ctr">
              <a:spcAft>
                <a:spcPts val="600"/>
              </a:spcAft>
            </a:pPr>
            <a:r>
              <a:rPr kumimoji="1" lang="ja-JP" altLang="en-US" sz="2800"/>
              <a:t>科学技術の発展と深い理解が必要不可欠</a:t>
            </a:r>
          </a:p>
        </p:txBody>
      </p:sp>
      <p:pic>
        <p:nvPicPr>
          <p:cNvPr id="5" name="オーディオ 4">
            <a:hlinkClick r:id="" action="ppaction://media"/>
            <a:extLst>
              <a:ext uri="{FF2B5EF4-FFF2-40B4-BE49-F238E27FC236}">
                <a16:creationId xmlns:a16="http://schemas.microsoft.com/office/drawing/2014/main" id="{B1428878-9D08-F303-3E91-2FE75BEFFB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60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242"/>
    </mc:Choice>
    <mc:Fallback>
      <p:transition spd="slow" advTm="632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3062A8-618B-4641-BBD5-BD209D7F90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3" r="9091" b="12061"/>
          <a:stretch/>
        </p:blipFill>
        <p:spPr bwMode="auto">
          <a:xfrm>
            <a:off x="2642616" y="10"/>
            <a:ext cx="6501384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1C3494F-84DF-B946-8E3B-87F8436F6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20" y="1161288"/>
            <a:ext cx="4572000" cy="1124712"/>
          </a:xfrm>
        </p:spPr>
        <p:txBody>
          <a:bodyPr anchor="b">
            <a:normAutofit/>
          </a:bodyPr>
          <a:lstStyle/>
          <a:p>
            <a:r>
              <a:rPr kumimoji="1" lang="ja-JP" altLang="en-US" sz="2400"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アインシュタインの多様な業績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C3AB1C-F9C1-174B-93DD-1226C2008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19" y="2718054"/>
            <a:ext cx="5079291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ja-JP" altLang="en-US" sz="1400" dirty="0"/>
              <a:t>特殊相対論および一般相対論</a:t>
            </a:r>
            <a:endParaRPr lang="en-US" altLang="ja-JP" sz="1400" dirty="0"/>
          </a:p>
          <a:p>
            <a:pPr marL="0" indent="0">
              <a:buNone/>
            </a:pPr>
            <a:r>
              <a:rPr lang="ja-JP" altLang="en-US" sz="1400" dirty="0"/>
              <a:t>ブラウン運動の起源</a:t>
            </a:r>
            <a:endParaRPr lang="en-US" altLang="ja-JP" sz="1400" dirty="0"/>
          </a:p>
          <a:p>
            <a:pPr marL="0" indent="0">
              <a:buNone/>
            </a:pPr>
            <a:r>
              <a:rPr lang="ja-JP" altLang="en-US" sz="1400" dirty="0"/>
              <a:t>光量子仮説</a:t>
            </a:r>
            <a:endParaRPr lang="en-US" altLang="ja-JP" sz="1400" dirty="0"/>
          </a:p>
          <a:p>
            <a:pPr marL="0" indent="0">
              <a:buNone/>
            </a:pPr>
            <a:r>
              <a:rPr lang="ja-JP" altLang="en-US" sz="1400" dirty="0"/>
              <a:t>誘導放出</a:t>
            </a:r>
            <a:endParaRPr lang="en-US" altLang="ja-JP" sz="1400" dirty="0"/>
          </a:p>
          <a:p>
            <a:pPr marL="0" indent="0">
              <a:buNone/>
            </a:pPr>
            <a:r>
              <a:rPr lang="ja-JP" altLang="en-US" sz="1400" dirty="0"/>
              <a:t>ボース＝アインシュタイン凝縮</a:t>
            </a:r>
            <a:r>
              <a:rPr lang="en-US" altLang="ja-JP" sz="1400" dirty="0"/>
              <a:t> etc.</a:t>
            </a:r>
          </a:p>
          <a:p>
            <a:pPr marL="0" indent="0">
              <a:buNone/>
            </a:pPr>
            <a:endParaRPr kumimoji="1" lang="en-US" altLang="ja-JP" sz="1400" dirty="0"/>
          </a:p>
          <a:p>
            <a:pPr marL="0" indent="0">
              <a:buNone/>
            </a:pPr>
            <a:r>
              <a:rPr kumimoji="1" lang="ja-JP" altLang="en-US" sz="1400" dirty="0"/>
              <a:t>数学、電磁気学、電気、光学それらを支える様々な技術など、多くの研究者・技術者による広範囲の理論的・</a:t>
            </a:r>
            <a:r>
              <a:rPr kumimoji="1" lang="en-US" altLang="ja-JP" sz="1400" dirty="0"/>
              <a:t>  </a:t>
            </a:r>
            <a:r>
              <a:rPr kumimoji="1" lang="ja-JP" altLang="en-US" sz="1400" dirty="0"/>
              <a:t>技術的発展の上にこれらの業績があった</a:t>
            </a:r>
            <a:endParaRPr kumimoji="1" lang="en-US" altLang="ja-JP" sz="1400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5551299-52C5-1C47-A5FD-D3F005FEFBEF}"/>
              </a:ext>
            </a:extLst>
          </p:cNvPr>
          <p:cNvSpPr/>
          <p:nvPr/>
        </p:nvSpPr>
        <p:spPr>
          <a:xfrm>
            <a:off x="2286000" y="2413338"/>
            <a:ext cx="4572000" cy="46987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endParaRPr kumimoji="1" lang="en-US" altLang="ja-JP" sz="900" dirty="0">
              <a:solidFill>
                <a:prstClr val="black"/>
              </a:solidFill>
            </a:endParaRP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endParaRPr kumimoji="1" lang="en-US" altLang="ja-JP" sz="900" dirty="0">
              <a:solidFill>
                <a:prstClr val="black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6A67A55-3272-014C-9987-A243D6749ED6}"/>
              </a:ext>
            </a:extLst>
          </p:cNvPr>
          <p:cNvSpPr txBox="1"/>
          <p:nvPr/>
        </p:nvSpPr>
        <p:spPr>
          <a:xfrm>
            <a:off x="69850" y="5869549"/>
            <a:ext cx="9004299" cy="88767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kumimoji="1" lang="ja-JP" altLang="en-US" sz="2400">
                <a:solidFill>
                  <a:prstClr val="black"/>
                </a:solidFill>
              </a:rPr>
              <a:t>ひとりの天才を待つことも大事だけれど、</a:t>
            </a:r>
            <a:endParaRPr kumimoji="1" lang="en-US" altLang="ja-JP" sz="2400" dirty="0">
              <a:solidFill>
                <a:prstClr val="black"/>
              </a:solidFill>
            </a:endParaRP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kumimoji="1" lang="ja-JP" altLang="en-US" sz="2400">
                <a:solidFill>
                  <a:prstClr val="black"/>
                </a:solidFill>
              </a:rPr>
              <a:t>多様な理論的・技術的発展を牽引する人材育成こそ最重要</a:t>
            </a:r>
            <a:endParaRPr kumimoji="1" lang="en-US" altLang="ja-JP" sz="2400" dirty="0">
              <a:solidFill>
                <a:prstClr val="black"/>
              </a:solidFill>
            </a:endParaRPr>
          </a:p>
        </p:txBody>
      </p:sp>
      <p:pic>
        <p:nvPicPr>
          <p:cNvPr id="5" name="オーディオ 4">
            <a:hlinkClick r:id="" action="ppaction://media"/>
            <a:extLst>
              <a:ext uri="{FF2B5EF4-FFF2-40B4-BE49-F238E27FC236}">
                <a16:creationId xmlns:a16="http://schemas.microsoft.com/office/drawing/2014/main" id="{83CFA660-E8FF-A205-F45B-75A3B5AE29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2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130"/>
    </mc:Choice>
    <mc:Fallback>
      <p:transition spd="slow" advTm="451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図 4" descr="部屋に集まっている人々&#10;&#10;自動的に生成された説明">
            <a:extLst>
              <a:ext uri="{FF2B5EF4-FFF2-40B4-BE49-F238E27FC236}">
                <a16:creationId xmlns:a16="http://schemas.microsoft.com/office/drawing/2014/main" id="{78222417-144B-FB4C-AFE3-1468B2E905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40000"/>
          </a:blip>
          <a:srcRect/>
          <a:stretch/>
        </p:blipFill>
        <p:spPr>
          <a:xfrm>
            <a:off x="250825" y="2234553"/>
            <a:ext cx="4267109" cy="320033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2A9A7CC-03EA-BE47-AF81-F4FBDBCA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34"/>
            <a:ext cx="9144000" cy="2057400"/>
          </a:xfrm>
        </p:spPr>
        <p:txBody>
          <a:bodyPr anchor="b">
            <a:normAutofit/>
          </a:bodyPr>
          <a:lstStyle/>
          <a:p>
            <a:r>
              <a:rPr lang="ja-JP" altLang="en-US" sz="3600" b="1" dirty="0"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南部・アインシュタインフェローシップのカリキュラムポリシー</a:t>
            </a:r>
            <a:endParaRPr kumimoji="1" lang="ja-JP" altLang="en-US" sz="3600" b="1" dirty="0"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1817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3241202"/>
            <a:ext cx="7879842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8BF535C-63F4-C541-B518-9A9484A85E5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767"/>
          <a:stretch/>
        </p:blipFill>
        <p:spPr>
          <a:xfrm>
            <a:off x="4821165" y="2234553"/>
            <a:ext cx="4069724" cy="3265762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AD809BE-5594-994F-A883-F2C0DCB24ECC}"/>
              </a:ext>
            </a:extLst>
          </p:cNvPr>
          <p:cNvSpPr/>
          <p:nvPr/>
        </p:nvSpPr>
        <p:spPr>
          <a:xfrm>
            <a:off x="63251" y="2212915"/>
            <a:ext cx="9015211" cy="4462551"/>
          </a:xfrm>
          <a:prstGeom prst="rect">
            <a:avLst/>
          </a:prstGeom>
          <a:solidFill>
            <a:srgbClr val="0D0D0D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FA7D7A-7640-364F-A30C-83D8935B4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11" y="3966939"/>
            <a:ext cx="8890889" cy="273016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ja-JP" altLang="en-US" sz="1800"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「深く」かつ「広く」、実験も理論も区別なく＝パラダイムシフトの土壌を醸成</a:t>
            </a:r>
            <a:endParaRPr lang="en-US" altLang="ja-JP" sz="1800" dirty="0">
              <a:latin typeface="HGSSoeiKakugothicUB" panose="020B0900000000000000" pitchFamily="34" charset="-128"/>
              <a:ea typeface="HGSSoeiKakugothicUB" panose="020B0900000000000000" pitchFamily="34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1800"/>
              <a:t>研究支援：研究に専念し、これを徹底的に追求→ 研究能力の向上</a:t>
            </a:r>
            <a:endParaRPr lang="en-US" altLang="ja-JP" sz="1800" dirty="0"/>
          </a:p>
          <a:p>
            <a:pPr>
              <a:lnSpc>
                <a:spcPct val="100000"/>
              </a:lnSpc>
            </a:pPr>
            <a:r>
              <a:rPr lang="ja-JP" altLang="en-US" sz="1800"/>
              <a:t>分野横断型研究会・研究提案会：課題設定能力、仮説立案能力を育成、広い分野への対応能力を培う</a:t>
            </a:r>
            <a:endParaRPr lang="en-US" altLang="ja-JP" sz="1800" dirty="0"/>
          </a:p>
          <a:p>
            <a:pPr>
              <a:lnSpc>
                <a:spcPct val="100000"/>
              </a:lnSpc>
            </a:pPr>
            <a:r>
              <a:rPr lang="ja-JP" altLang="en-US" sz="1800"/>
              <a:t>国内外での共同研究、研究発表：研究力向上＋キャリアパス</a:t>
            </a:r>
            <a:endParaRPr lang="en-US" altLang="ja-JP" sz="1800" dirty="0"/>
          </a:p>
          <a:p>
            <a:pPr>
              <a:lnSpc>
                <a:spcPct val="100000"/>
              </a:lnSpc>
            </a:pPr>
            <a:r>
              <a:rPr lang="ja-JP" altLang="en-US" sz="1800"/>
              <a:t>大学院教育プログラムの利用：産業界との交流、トランスファラブルスキル獲得</a:t>
            </a:r>
            <a:endParaRPr lang="ja-JP" altLang="en-US"/>
          </a:p>
          <a:p>
            <a:pPr marL="0" indent="0">
              <a:buNone/>
            </a:pPr>
            <a:endParaRPr lang="en-US" altLang="ja-JP" sz="1800" b="1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B78A08B-6ED7-994A-81BC-523AFCED06ED}"/>
              </a:ext>
            </a:extLst>
          </p:cNvPr>
          <p:cNvSpPr/>
          <p:nvPr/>
        </p:nvSpPr>
        <p:spPr>
          <a:xfrm>
            <a:off x="-54066" y="2163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ja-JP" altLang="en-US" sz="2800">
                <a:solidFill>
                  <a:srgbClr val="FFC000"/>
                </a:solidFill>
                <a:latin typeface="+mn-ea"/>
              </a:rPr>
              <a:t>量子分野</a:t>
            </a:r>
            <a:endParaRPr lang="ja-JP" altLang="en-US">
              <a:solidFill>
                <a:srgbClr val="FFC000"/>
              </a:solidFill>
              <a:latin typeface="+mn-ea"/>
            </a:endParaRPr>
          </a:p>
        </p:txBody>
      </p:sp>
      <p:pic>
        <p:nvPicPr>
          <p:cNvPr id="6" name="オーディオ 5">
            <a:hlinkClick r:id="" action="ppaction://media"/>
            <a:extLst>
              <a:ext uri="{FF2B5EF4-FFF2-40B4-BE49-F238E27FC236}">
                <a16:creationId xmlns:a16="http://schemas.microsoft.com/office/drawing/2014/main" id="{4ED719D9-F807-33AA-5523-B71F9CDB9C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16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62522"/>
    </mc:Choice>
    <mc:Fallback>
      <p:transition spd="slow" advTm="625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437</Words>
  <Application>Microsoft Macintosh PowerPoint</Application>
  <PresentationFormat>画面に合わせる (4:3)</PresentationFormat>
  <Paragraphs>54</Paragraphs>
  <Slides>5</Slides>
  <Notes>3</Notes>
  <HiddenSlides>0</HiddenSlides>
  <MMClips>5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5</vt:i4>
      </vt:variant>
    </vt:vector>
  </HeadingPairs>
  <TitlesOfParts>
    <vt:vector size="15" baseType="lpstr">
      <vt:lpstr>HGSｺﾞｼｯｸM</vt:lpstr>
      <vt:lpstr>HGSSoeiKakugothicUB</vt:lpstr>
      <vt:lpstr>Hiragino Kaku Gothic StdN W8</vt:lpstr>
      <vt:lpstr>游ゴシック</vt:lpstr>
      <vt:lpstr>游ゴシック Light</vt:lpstr>
      <vt:lpstr>Arial</vt:lpstr>
      <vt:lpstr>Calibri</vt:lpstr>
      <vt:lpstr>Calibri Light</vt:lpstr>
      <vt:lpstr>Office テーマ</vt:lpstr>
      <vt:lpstr>1_Office テーマ</vt:lpstr>
      <vt:lpstr>PowerPoint プレゼンテーション</vt:lpstr>
      <vt:lpstr>量子分野  南部・アインシュタイン　フェローシップ</vt:lpstr>
      <vt:lpstr>南部陽一郎の着想を支えたもの</vt:lpstr>
      <vt:lpstr>アインシュタインの多様な業績</vt:lpstr>
      <vt:lpstr>南部・アインシュタインフェローシップのカリキュラムポリシー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「量子2.0」を実現・発展させ、「量子3.0」を目指す 南部・アインシュタイン フェローシップ</dc:title>
  <dc:creator>荻尾　彰一</dc:creator>
  <cp:lastModifiedBy>坪田　誠</cp:lastModifiedBy>
  <cp:revision>60</cp:revision>
  <dcterms:created xsi:type="dcterms:W3CDTF">2020-12-26T08:37:43Z</dcterms:created>
  <dcterms:modified xsi:type="dcterms:W3CDTF">2022-06-06T09:01:35Z</dcterms:modified>
</cp:coreProperties>
</file>